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5" r:id="rId9"/>
    <p:sldId id="266" r:id="rId10"/>
    <p:sldId id="267"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33B11-F016-49AF-9C6D-BDB9B3A563F3}" type="datetimeFigureOut">
              <a:rPr lang="es-PA" smtClean="0"/>
              <a:t>09/11/2014</a:t>
            </a:fld>
            <a:endParaRPr lang="es-PA"/>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1374D-6C00-46FB-A246-3A2943BEDB4B}" type="slidenum">
              <a:rPr lang="es-PA" smtClean="0"/>
              <a:t>‹#›</a:t>
            </a:fld>
            <a:endParaRPr lang="es-PA"/>
          </a:p>
        </p:txBody>
      </p:sp>
    </p:spTree>
    <p:extLst>
      <p:ext uri="{BB962C8B-B14F-4D97-AF65-F5344CB8AC3E}">
        <p14:creationId xmlns:p14="http://schemas.microsoft.com/office/powerpoint/2010/main" val="20179026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4848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87666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60359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21350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57026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11401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219212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415615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14416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366441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3744B-D464-4FD7-94D9-61156A82C4A9}" type="datetimeFigureOut">
              <a:rPr lang="es-MX" smtClean="0"/>
              <a:pPr/>
              <a:t>11/09/2014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297193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3744B-D464-4FD7-94D9-61156A82C4A9}" type="datetimeFigureOut">
              <a:rPr lang="es-MX" smtClean="0"/>
              <a:pPr/>
              <a:t>11/09/2014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9CC5D-4C4D-49B0-A982-9CE6F719E1A4}" type="slidenum">
              <a:rPr lang="es-MX" smtClean="0"/>
              <a:pPr/>
              <a:t>‹#›</a:t>
            </a:fld>
            <a:endParaRPr lang="es-MX"/>
          </a:p>
        </p:txBody>
      </p:sp>
    </p:spTree>
    <p:extLst>
      <p:ext uri="{BB962C8B-B14F-4D97-AF65-F5344CB8AC3E}">
        <p14:creationId xmlns:p14="http://schemas.microsoft.com/office/powerpoint/2010/main" val="299455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9425" y="3573016"/>
            <a:ext cx="8207375" cy="1728192"/>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A" sz="2400" dirty="0" smtClean="0"/>
          </a:p>
          <a:p>
            <a:r>
              <a:rPr lang="es-PA" sz="2400" dirty="0" smtClean="0"/>
              <a:t>Lourdes Soriano</a:t>
            </a:r>
          </a:p>
          <a:p>
            <a:r>
              <a:rPr lang="es-PA" sz="2400" dirty="0" smtClean="0"/>
              <a:t>Coordinadora Regional  de Capacitación</a:t>
            </a:r>
          </a:p>
          <a:p>
            <a:r>
              <a:rPr lang="es-PA" sz="2400" dirty="0" smtClean="0"/>
              <a:t>23 de septiembre </a:t>
            </a:r>
          </a:p>
          <a:p>
            <a:r>
              <a:rPr lang="es-PA" sz="2400" dirty="0" smtClean="0"/>
              <a:t>Panamá</a:t>
            </a:r>
            <a:r>
              <a:rPr lang="es-ES_tradnl" sz="2000" dirty="0" smtClean="0">
                <a:solidFill>
                  <a:schemeClr val="bg1"/>
                </a:solidFill>
              </a:rPr>
              <a:t>a</a:t>
            </a:r>
            <a:endParaRPr lang="es-ES_tradnl" sz="2000" dirty="0">
              <a:solidFill>
                <a:schemeClr val="bg1"/>
              </a:solidFill>
            </a:endParaRPr>
          </a:p>
        </p:txBody>
      </p:sp>
      <p:sp>
        <p:nvSpPr>
          <p:cNvPr id="5" name="Rectangle 4"/>
          <p:cNvSpPr txBox="1">
            <a:spLocks/>
          </p:cNvSpPr>
          <p:nvPr/>
        </p:nvSpPr>
        <p:spPr>
          <a:xfrm>
            <a:off x="323528" y="836712"/>
            <a:ext cx="8568952" cy="25464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r>
              <a:rPr lang="es-CO" sz="4400" b="1" dirty="0" smtClean="0">
                <a:sym typeface="Times New Roman Bold" pitchFamily="-84" charset="0"/>
              </a:rPr>
              <a:t>PARTICIPACIÓN </a:t>
            </a:r>
          </a:p>
          <a:p>
            <a:pPr algn="ctr">
              <a:spcBef>
                <a:spcPct val="0"/>
              </a:spcBef>
              <a:buFont typeface="Arial" panose="020B0604020202020204" pitchFamily="34" charset="0"/>
              <a:buNone/>
            </a:pPr>
            <a:r>
              <a:rPr lang="es-CO" sz="4400" b="1" dirty="0" smtClean="0">
                <a:sym typeface="Times New Roman Bold" pitchFamily="-84" charset="0"/>
              </a:rPr>
              <a:t>POLÍTICA – ELECTORAL DE CIUDADANOS CON DISCAPACIDAD</a:t>
            </a:r>
            <a:endParaRPr lang="en-US" sz="4400" b="1" dirty="0">
              <a:sym typeface="Times New Roman Bold" pitchFamily="-84" charset="0"/>
            </a:endParaRPr>
          </a:p>
        </p:txBody>
      </p:sp>
      <p:sp>
        <p:nvSpPr>
          <p:cNvPr id="6" name="5 Rectángulo"/>
          <p:cNvSpPr/>
          <p:nvPr/>
        </p:nvSpPr>
        <p:spPr>
          <a:xfrm>
            <a:off x="0" y="5373216"/>
            <a:ext cx="9144000" cy="148478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6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131980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smtClean="0">
                <a:sym typeface="Times New Roman Bold" pitchFamily="-84" charset="0"/>
              </a:rPr>
              <a:t>EXPERIENCIAS DE PARTICIPACIÓN </a:t>
            </a:r>
          </a:p>
          <a:p>
            <a:r>
              <a:rPr lang="es-CO" b="1" dirty="0" smtClean="0">
                <a:sym typeface="Times New Roman Bold" pitchFamily="-84" charset="0"/>
              </a:rPr>
              <a:t>POLÍTICO – ELECTORAL DE CIUDADANOS CON DISCAPACIDAD</a:t>
            </a:r>
            <a:endParaRPr lang="en-US" b="1" dirty="0">
              <a:sym typeface="Times New Roman Bold" pitchFamily="-84" charset="0"/>
            </a:endParaRPr>
          </a:p>
        </p:txBody>
      </p:sp>
      <p:sp>
        <p:nvSpPr>
          <p:cNvPr id="5" name="Rectangle 3"/>
          <p:cNvSpPr txBox="1">
            <a:spLocks/>
          </p:cNvSpPr>
          <p:nvPr/>
        </p:nvSpPr>
        <p:spPr>
          <a:xfrm>
            <a:off x="467544" y="1772816"/>
            <a:ext cx="8075240"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s-CO" b="1" dirty="0" smtClean="0"/>
              <a:t>Retos</a:t>
            </a:r>
          </a:p>
          <a:p>
            <a:pPr algn="just"/>
            <a:r>
              <a:rPr lang="es-CO" dirty="0" smtClean="0"/>
              <a:t>Desarrollar proyectos de  capacitación para promover el liderazgo en las personas con discapacidad para que participen como candidatos a un puesto de elección popular .</a:t>
            </a:r>
            <a:endParaRPr lang="es-PA" dirty="0" smtClean="0"/>
          </a:p>
          <a:p>
            <a:pPr lvl="0" algn="just"/>
            <a:r>
              <a:rPr lang="es-CO" dirty="0" smtClean="0"/>
              <a:t>Lograr una mayor  participación de personas con discapacidad para ejercer el sufragio.</a:t>
            </a:r>
            <a:endParaRPr lang="es-CO" b="1" dirty="0" smtClean="0"/>
          </a:p>
          <a:p>
            <a:pPr algn="just">
              <a:buNone/>
            </a:pPr>
            <a:r>
              <a:rPr lang="es-CO" dirty="0" smtClean="0"/>
              <a:t>    </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139181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smtClean="0">
                <a:sym typeface="Times New Roman Bold" pitchFamily="-84" charset="0"/>
              </a:rPr>
              <a:t>EXPERIENCIAS DE PARTICIPACIÓN </a:t>
            </a:r>
          </a:p>
          <a:p>
            <a:r>
              <a:rPr lang="es-CO" b="1" dirty="0" smtClean="0">
                <a:sym typeface="Times New Roman Bold" pitchFamily="-84" charset="0"/>
              </a:rPr>
              <a:t>POLÍTICO – ELECTORAL DE CIUDADANOS CON DISCAPACIDAD</a:t>
            </a:r>
            <a:endParaRPr lang="en-US" b="1" dirty="0">
              <a:sym typeface="Times New Roman Bold" pitchFamily="-84" charset="0"/>
            </a:endParaRPr>
          </a:p>
        </p:txBody>
      </p:sp>
      <p:sp>
        <p:nvSpPr>
          <p:cNvPr id="5" name="Rectangle 3"/>
          <p:cNvSpPr txBox="1">
            <a:spLocks/>
          </p:cNvSpPr>
          <p:nvPr/>
        </p:nvSpPr>
        <p:spPr>
          <a:xfrm>
            <a:off x="457200" y="1752600"/>
            <a:ext cx="8147248" cy="39086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O" b="1" dirty="0" smtClean="0"/>
              <a:t>Candidatos</a:t>
            </a:r>
          </a:p>
          <a:p>
            <a:pPr algn="just">
              <a:buNone/>
            </a:pPr>
            <a:r>
              <a:rPr lang="es-CO" dirty="0" smtClean="0"/>
              <a:t>    En nuestro país las personas con discapacidad no se motivan a participar como candidatos a puesto de elección popular.</a:t>
            </a:r>
          </a:p>
          <a:p>
            <a:pPr algn="just">
              <a:buNone/>
            </a:pPr>
            <a:r>
              <a:rPr lang="es-CO" dirty="0" smtClean="0"/>
              <a:t>    Actualmente contamos, en la Asamblea Nacional, con un suplente de Diputado con discapacidad auditiva, siendo este su segundo periodo legislativo.  </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52772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395536" y="548680"/>
            <a:ext cx="8075240" cy="52565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O" b="1" dirty="0" smtClean="0"/>
              <a:t>Participación Electoral</a:t>
            </a:r>
          </a:p>
          <a:p>
            <a:pPr algn="just">
              <a:buNone/>
            </a:pPr>
            <a:r>
              <a:rPr lang="es-CO" dirty="0" smtClean="0"/>
              <a:t>    Participan todos aquellos que aparecen en el Padrón Electoral.</a:t>
            </a:r>
          </a:p>
          <a:p>
            <a:pPr algn="just">
              <a:buNone/>
            </a:pPr>
            <a:r>
              <a:rPr lang="es-CO" dirty="0" smtClean="0"/>
              <a:t>    El Tribunal Electoral, con miras al evento electoral, implementa el Plan General de Elecciones (PLAGEL) conformado por comisiones. Algunas de éstas son responsables de realizar acciones tendientes a facilitar el sufragio de las personas con discapacidad, entre las cuales podemos mencionar:    </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45571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457200" y="548680"/>
            <a:ext cx="8075240" cy="5400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es-CO" dirty="0" smtClean="0"/>
              <a:t>El Programa de Actualización y Depuración del Registro Electoral realiza campañas de divulgación promoviendo la identificación de personas con discapacidad en el Padrón Electoral, para un trato preferencial, a través de: </a:t>
            </a:r>
            <a:endParaRPr lang="es-PA" dirty="0" smtClean="0"/>
          </a:p>
          <a:p>
            <a:pPr marL="796925" lvl="0" indent="-350838" algn="just"/>
            <a:r>
              <a:rPr lang="es-CO" i="1" dirty="0" smtClean="0"/>
              <a:t>Campaña YO CUMPLO- CUMPLE TU TAMBIEN </a:t>
            </a:r>
            <a:r>
              <a:rPr lang="es-CO" dirty="0" smtClean="0"/>
              <a:t>(Reporta si tu o un familiar tienen una condición especial). </a:t>
            </a:r>
          </a:p>
          <a:p>
            <a:pPr marL="796925" lvl="0" indent="-350838" algn="just"/>
            <a:r>
              <a:rPr lang="es-CO" i="1" dirty="0" smtClean="0"/>
              <a:t>REPÓRTATE</a:t>
            </a:r>
            <a:r>
              <a:rPr lang="es-CO" dirty="0" smtClean="0"/>
              <a:t> (para un trato preferencial en el centro de votación el día de las elecciones).</a:t>
            </a:r>
            <a:endParaRPr lang="es-PA" dirty="0" smtClean="0"/>
          </a:p>
          <a:p>
            <a:pPr marL="796925" lvl="0" indent="-350838"/>
            <a:endParaRPr lang="es-PA"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45571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457200" y="548680"/>
            <a:ext cx="8075240" cy="540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6925" lvl="0" indent="-350838" algn="just"/>
            <a:r>
              <a:rPr lang="es-CO" i="1" dirty="0" smtClean="0"/>
              <a:t>Verifícate para poder votar. </a:t>
            </a:r>
            <a:r>
              <a:rPr lang="es-CO" dirty="0" smtClean="0"/>
              <a:t>(consulta en campo y en el Centro de Llamadas del Tribunal Electoral- CINTE)</a:t>
            </a:r>
            <a:endParaRPr lang="es-PA" dirty="0" smtClean="0"/>
          </a:p>
          <a:p>
            <a:pPr marL="796925" lvl="0" indent="-350838" algn="just"/>
            <a:r>
              <a:rPr lang="es-CO" i="1" dirty="0" smtClean="0"/>
              <a:t>Participación en eventos feriales </a:t>
            </a:r>
            <a:r>
              <a:rPr lang="es-CO" dirty="0" smtClean="0"/>
              <a:t>que se dan a nivel nacional.</a:t>
            </a:r>
            <a:endParaRPr lang="es-PA" dirty="0" smtClean="0"/>
          </a:p>
          <a:p>
            <a:pPr marL="796925" lvl="0" indent="-350838" algn="just"/>
            <a:r>
              <a:rPr lang="es-CO" i="1" dirty="0" smtClean="0"/>
              <a:t>Actualización  de la información  </a:t>
            </a:r>
            <a:r>
              <a:rPr lang="es-CO" dirty="0" smtClean="0"/>
              <a:t>a través de trámites realizados en el Tribunal Electoral. (Expedición o renovación de cédula, cambio de residencia)</a:t>
            </a:r>
          </a:p>
          <a:p>
            <a:pPr marL="796925" indent="-350838" algn="just"/>
            <a:r>
              <a:rPr lang="es-CO" i="1" dirty="0" smtClean="0"/>
              <a:t>Construcción de rampas de acceso </a:t>
            </a:r>
            <a:r>
              <a:rPr lang="es-CO" dirty="0" smtClean="0"/>
              <a:t>en los centros de votación.</a:t>
            </a:r>
            <a:endParaRPr lang="es-PA" dirty="0" smtClean="0"/>
          </a:p>
          <a:p>
            <a:pPr marL="796925" lvl="0" indent="-350838"/>
            <a:endParaRPr lang="es-PA"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45571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457200" y="548680"/>
            <a:ext cx="8075240" cy="554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90588" lvl="0" indent="-444500" algn="just"/>
            <a:r>
              <a:rPr lang="es-CO" sz="2800" i="1" dirty="0" smtClean="0"/>
              <a:t>Ubicación de las mesas de votación</a:t>
            </a:r>
            <a:r>
              <a:rPr lang="es-CO" sz="2800" dirty="0" smtClean="0"/>
              <a:t>, en donde se identifican  a las personas con discapacidad, en la planta baja de los centros de votación.</a:t>
            </a:r>
            <a:endParaRPr lang="es-PA" sz="2800" dirty="0" smtClean="0"/>
          </a:p>
          <a:p>
            <a:pPr marL="890588" lvl="0" indent="-444500" algn="just"/>
            <a:endParaRPr lang="es-CO" sz="2800" dirty="0" smtClean="0"/>
          </a:p>
          <a:p>
            <a:pPr lvl="0">
              <a:buNone/>
            </a:pPr>
            <a:endParaRPr lang="es-PA" dirty="0" smtClean="0"/>
          </a:p>
          <a:p>
            <a:pPr marL="796925" lvl="0" indent="-350838">
              <a:buNone/>
            </a:pPr>
            <a:endParaRPr lang="es-PA"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971600" y="2348880"/>
            <a:ext cx="4680520" cy="3108543"/>
          </a:xfrm>
          <a:prstGeom prst="rect">
            <a:avLst/>
          </a:prstGeom>
          <a:noFill/>
        </p:spPr>
        <p:txBody>
          <a:bodyPr wrap="square" rtlCol="0">
            <a:spAutoFit/>
          </a:bodyPr>
          <a:lstStyle/>
          <a:p>
            <a:pPr marL="352425" indent="-352425" algn="just">
              <a:buFont typeface="Arial" pitchFamily="34" charset="0"/>
              <a:buChar char="•"/>
            </a:pPr>
            <a:r>
              <a:rPr lang="es-CO" sz="2800" dirty="0" smtClean="0"/>
              <a:t>Coordinación con la </a:t>
            </a:r>
            <a:r>
              <a:rPr lang="es-CO" sz="2800" i="1" dirty="0" smtClean="0"/>
              <a:t>Secretaría Nacional de Discapacitados </a:t>
            </a:r>
            <a:r>
              <a:rPr lang="es-CO" sz="2800" dirty="0" smtClean="0"/>
              <a:t>(SENADIS), que vela por los derechos de las personas con discapacidad. (capacitación, documentación) </a:t>
            </a:r>
            <a:endParaRPr lang="es-PA" sz="2800" dirty="0"/>
          </a:p>
        </p:txBody>
      </p:sp>
      <p:pic>
        <p:nvPicPr>
          <p:cNvPr id="12" name="11 Imagen"/>
          <p:cNvPicPr/>
          <p:nvPr/>
        </p:nvPicPr>
        <p:blipFill>
          <a:blip r:embed="rId3" cstate="print"/>
          <a:srcRect l="39206" t="16744" r="39586" b="25785"/>
          <a:stretch>
            <a:fillRect/>
          </a:stretch>
        </p:blipFill>
        <p:spPr bwMode="auto">
          <a:xfrm>
            <a:off x="7020272" y="2996952"/>
            <a:ext cx="1368152" cy="2419350"/>
          </a:xfrm>
          <a:prstGeom prst="rect">
            <a:avLst/>
          </a:prstGeom>
          <a:noFill/>
          <a:ln w="9525">
            <a:noFill/>
            <a:miter lim="800000"/>
            <a:headEnd/>
            <a:tailEnd/>
          </a:ln>
        </p:spPr>
      </p:pic>
      <p:pic>
        <p:nvPicPr>
          <p:cNvPr id="8" name="7 Imagen"/>
          <p:cNvPicPr/>
          <p:nvPr/>
        </p:nvPicPr>
        <p:blipFill>
          <a:blip r:embed="rId4" cstate="print"/>
          <a:srcRect l="32756" t="16516" r="15648" b="16516"/>
          <a:stretch>
            <a:fillRect/>
          </a:stretch>
        </p:blipFill>
        <p:spPr bwMode="auto">
          <a:xfrm>
            <a:off x="5652120" y="2348880"/>
            <a:ext cx="1512168" cy="2520280"/>
          </a:xfrm>
          <a:prstGeom prst="rect">
            <a:avLst/>
          </a:prstGeom>
          <a:noFill/>
          <a:ln w="9525">
            <a:noFill/>
            <a:miter lim="800000"/>
            <a:headEnd/>
            <a:tailEnd/>
          </a:ln>
        </p:spPr>
      </p:pic>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45571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395536" y="692696"/>
            <a:ext cx="8075240"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90588" lvl="0" indent="-444500" algn="just"/>
            <a:r>
              <a:rPr lang="es-CO" dirty="0" smtClean="0"/>
              <a:t>Asignación de  Promotores Electorales en los centros de votación el día de las elecciones.</a:t>
            </a:r>
          </a:p>
          <a:p>
            <a:pPr lvl="0">
              <a:buNone/>
            </a:pPr>
            <a:endParaRPr lang="es-PA" dirty="0" smtClean="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p:nvPr/>
        </p:nvPicPr>
        <p:blipFill>
          <a:blip r:embed="rId3" cstate="print"/>
          <a:srcRect l="38866" t="26028" r="42225" b="38439"/>
          <a:stretch>
            <a:fillRect/>
          </a:stretch>
        </p:blipFill>
        <p:spPr bwMode="auto">
          <a:xfrm>
            <a:off x="539552" y="4149080"/>
            <a:ext cx="1224136" cy="1944216"/>
          </a:xfrm>
          <a:prstGeom prst="rect">
            <a:avLst/>
          </a:prstGeom>
          <a:noFill/>
          <a:ln w="9525">
            <a:noFill/>
            <a:miter lim="800000"/>
            <a:headEnd/>
            <a:tailEnd/>
          </a:ln>
        </p:spPr>
      </p:pic>
      <p:pic>
        <p:nvPicPr>
          <p:cNvPr id="14" name="13 Imagen"/>
          <p:cNvPicPr/>
          <p:nvPr/>
        </p:nvPicPr>
        <p:blipFill>
          <a:blip r:embed="rId4" cstate="print"/>
          <a:srcRect l="11711" t="22399" r="43482" b="16063"/>
          <a:stretch>
            <a:fillRect/>
          </a:stretch>
        </p:blipFill>
        <p:spPr bwMode="auto">
          <a:xfrm>
            <a:off x="539552" y="2348880"/>
            <a:ext cx="2160240" cy="1866900"/>
          </a:xfrm>
          <a:prstGeom prst="rect">
            <a:avLst/>
          </a:prstGeom>
          <a:noFill/>
          <a:ln w="9525">
            <a:noFill/>
            <a:miter lim="800000"/>
            <a:headEnd/>
            <a:tailEnd/>
          </a:ln>
        </p:spPr>
      </p:pic>
      <p:pic>
        <p:nvPicPr>
          <p:cNvPr id="15" name="14 Imagen"/>
          <p:cNvPicPr/>
          <p:nvPr/>
        </p:nvPicPr>
        <p:blipFill>
          <a:blip r:embed="rId5" cstate="print"/>
          <a:srcRect l="15505" t="24820" r="15992" b="20225"/>
          <a:stretch>
            <a:fillRect/>
          </a:stretch>
        </p:blipFill>
        <p:spPr bwMode="auto">
          <a:xfrm>
            <a:off x="2627784" y="2276872"/>
            <a:ext cx="2448272" cy="2160240"/>
          </a:xfrm>
          <a:prstGeom prst="rect">
            <a:avLst/>
          </a:prstGeom>
          <a:noFill/>
          <a:ln w="9525">
            <a:noFill/>
            <a:miter lim="800000"/>
            <a:headEnd/>
            <a:tailEnd/>
          </a:ln>
        </p:spPr>
      </p:pic>
      <p:pic>
        <p:nvPicPr>
          <p:cNvPr id="9" name="8 Imagen"/>
          <p:cNvPicPr/>
          <p:nvPr/>
        </p:nvPicPr>
        <p:blipFill>
          <a:blip r:embed="rId6" cstate="print"/>
          <a:srcRect l="42261" t="11768" r="17006" b="16266"/>
          <a:stretch>
            <a:fillRect/>
          </a:stretch>
        </p:blipFill>
        <p:spPr bwMode="auto">
          <a:xfrm>
            <a:off x="1691680" y="4149080"/>
            <a:ext cx="1728192" cy="1944216"/>
          </a:xfrm>
          <a:prstGeom prst="rect">
            <a:avLst/>
          </a:prstGeom>
          <a:noFill/>
          <a:ln w="9525">
            <a:noFill/>
            <a:miter lim="800000"/>
            <a:headEnd/>
            <a:tailEnd/>
          </a:ln>
        </p:spPr>
      </p:pic>
      <p:pic>
        <p:nvPicPr>
          <p:cNvPr id="17" name="16 Imagen"/>
          <p:cNvPicPr/>
          <p:nvPr/>
        </p:nvPicPr>
        <p:blipFill>
          <a:blip r:embed="rId7" cstate="print"/>
          <a:srcRect l="10183" t="18778" r="51629" b="20588"/>
          <a:stretch>
            <a:fillRect/>
          </a:stretch>
        </p:blipFill>
        <p:spPr bwMode="auto">
          <a:xfrm>
            <a:off x="5004048" y="2204864"/>
            <a:ext cx="1999109" cy="2552700"/>
          </a:xfrm>
          <a:prstGeom prst="rect">
            <a:avLst/>
          </a:prstGeom>
          <a:noFill/>
          <a:ln w="9525">
            <a:noFill/>
            <a:miter lim="800000"/>
            <a:headEnd/>
            <a:tailEnd/>
          </a:ln>
        </p:spPr>
      </p:pic>
      <p:pic>
        <p:nvPicPr>
          <p:cNvPr id="18" name="17 Imagen"/>
          <p:cNvPicPr/>
          <p:nvPr/>
        </p:nvPicPr>
        <p:blipFill>
          <a:blip r:embed="rId7" cstate="print"/>
          <a:srcRect l="60421" t="20135" r="11236" b="19231"/>
          <a:stretch>
            <a:fillRect/>
          </a:stretch>
        </p:blipFill>
        <p:spPr bwMode="auto">
          <a:xfrm>
            <a:off x="6804248" y="2204864"/>
            <a:ext cx="1590675" cy="2552700"/>
          </a:xfrm>
          <a:prstGeom prst="rect">
            <a:avLst/>
          </a:prstGeom>
          <a:noFill/>
          <a:ln w="9525">
            <a:noFill/>
            <a:miter lim="800000"/>
            <a:headEnd/>
            <a:tailEnd/>
          </a:ln>
        </p:spPr>
      </p:pic>
      <p:pic>
        <p:nvPicPr>
          <p:cNvPr id="8" name="7 Imagen"/>
          <p:cNvPicPr/>
          <p:nvPr/>
        </p:nvPicPr>
        <p:blipFill>
          <a:blip r:embed="rId8" cstate="print"/>
          <a:srcRect l="34284" t="11768" r="20570" b="16267"/>
          <a:stretch>
            <a:fillRect/>
          </a:stretch>
        </p:blipFill>
        <p:spPr bwMode="auto">
          <a:xfrm>
            <a:off x="3347864" y="4221088"/>
            <a:ext cx="1656184" cy="1944216"/>
          </a:xfrm>
          <a:prstGeom prst="rect">
            <a:avLst/>
          </a:prstGeom>
          <a:noFill/>
          <a:ln w="9525">
            <a:noFill/>
            <a:miter lim="800000"/>
            <a:headEnd/>
            <a:tailEnd/>
          </a:ln>
        </p:spPr>
      </p:pic>
      <p:pic>
        <p:nvPicPr>
          <p:cNvPr id="10" name="9 Imagen"/>
          <p:cNvPicPr/>
          <p:nvPr/>
        </p:nvPicPr>
        <p:blipFill>
          <a:blip r:embed="rId9" cstate="print"/>
          <a:srcRect l="28513" t="19010" r="24134" b="17625"/>
          <a:stretch>
            <a:fillRect/>
          </a:stretch>
        </p:blipFill>
        <p:spPr bwMode="auto">
          <a:xfrm>
            <a:off x="6300192" y="4365104"/>
            <a:ext cx="1512168" cy="1800200"/>
          </a:xfrm>
          <a:prstGeom prst="rect">
            <a:avLst/>
          </a:prstGeom>
          <a:noFill/>
          <a:ln w="9525">
            <a:noFill/>
            <a:miter lim="800000"/>
            <a:headEnd/>
            <a:tailEnd/>
          </a:ln>
        </p:spPr>
      </p:pic>
      <p:pic>
        <p:nvPicPr>
          <p:cNvPr id="13" name="12 Imagen"/>
          <p:cNvPicPr/>
          <p:nvPr/>
        </p:nvPicPr>
        <p:blipFill>
          <a:blip r:embed="rId10" cstate="print"/>
          <a:srcRect l="35228" t="22425" r="48574" b="34164"/>
          <a:stretch>
            <a:fillRect/>
          </a:stretch>
        </p:blipFill>
        <p:spPr bwMode="auto">
          <a:xfrm>
            <a:off x="5004048" y="4365104"/>
            <a:ext cx="1368152" cy="1827659"/>
          </a:xfrm>
          <a:prstGeom prst="rect">
            <a:avLst/>
          </a:prstGeom>
          <a:noFill/>
          <a:ln w="9525">
            <a:noFill/>
            <a:miter lim="800000"/>
            <a:headEnd/>
            <a:tailEnd/>
          </a:ln>
        </p:spPr>
      </p:pic>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131980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smtClean="0">
                <a:sym typeface="Times New Roman Bold" pitchFamily="-84" charset="0"/>
              </a:rPr>
              <a:t>EXPERIENCIAS DE PARTICIPACIÓN </a:t>
            </a:r>
          </a:p>
          <a:p>
            <a:r>
              <a:rPr lang="es-CO" b="1" dirty="0" smtClean="0">
                <a:sym typeface="Times New Roman Bold" pitchFamily="-84" charset="0"/>
              </a:rPr>
              <a:t>POLÍTICO – ELECTORAL DE CIUDADANOS CON DISCAPACIDAD</a:t>
            </a:r>
            <a:endParaRPr lang="en-US" b="1" dirty="0">
              <a:sym typeface="Times New Roman Bold" pitchFamily="-84" charset="0"/>
            </a:endParaRPr>
          </a:p>
        </p:txBody>
      </p:sp>
      <p:sp>
        <p:nvSpPr>
          <p:cNvPr id="5" name="Rectangle 3"/>
          <p:cNvSpPr txBox="1">
            <a:spLocks/>
          </p:cNvSpPr>
          <p:nvPr/>
        </p:nvSpPr>
        <p:spPr>
          <a:xfrm>
            <a:off x="457200" y="1752600"/>
            <a:ext cx="8075240" cy="4124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s-CO" sz="2800" b="1" dirty="0" smtClean="0"/>
              <a:t>Li</a:t>
            </a:r>
            <a:r>
              <a:rPr lang="es-CO" b="1" dirty="0" smtClean="0"/>
              <a:t>mitaciones</a:t>
            </a:r>
          </a:p>
          <a:p>
            <a:pPr lvl="0" algn="just"/>
            <a:r>
              <a:rPr lang="es-CO" dirty="0" smtClean="0"/>
              <a:t>Poca participación de personas con discapacidad en los partidos políticos.</a:t>
            </a:r>
          </a:p>
          <a:p>
            <a:pPr lvl="0" algn="just"/>
            <a:r>
              <a:rPr lang="es-CO" dirty="0" smtClean="0"/>
              <a:t>En el caso de las personas con discapacidad visual, no se pone en práctica la equiparación de oportunidades, para el proceso electoral, ya que no se ha diseñado una boleta en escritura braille.</a:t>
            </a:r>
            <a:endParaRPr lang="es-PA" dirty="0" smtClean="0"/>
          </a:p>
          <a:p>
            <a:pPr>
              <a:buNone/>
            </a:pPr>
            <a:endParaRPr lang="es-CO" sz="2800" b="1" dirty="0" smtClean="0"/>
          </a:p>
          <a:p>
            <a:pPr>
              <a:buNone/>
            </a:pPr>
            <a:r>
              <a:rPr lang="es-CO" sz="2800" dirty="0" smtClean="0"/>
              <a:t>    </a:t>
            </a:r>
            <a:endParaRPr lang="en-US" sz="2800"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131980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smtClean="0">
                <a:sym typeface="Times New Roman Bold" pitchFamily="-84" charset="0"/>
              </a:rPr>
              <a:t>EXPERIENCIAS DE PARTICIPACIÓN </a:t>
            </a:r>
          </a:p>
          <a:p>
            <a:r>
              <a:rPr lang="es-CO" b="1" dirty="0" smtClean="0">
                <a:sym typeface="Times New Roman Bold" pitchFamily="-84" charset="0"/>
              </a:rPr>
              <a:t>POLÍTICO – ELECTORAL DE CIUDADANOS CON DISCAPACIDAD</a:t>
            </a:r>
            <a:endParaRPr lang="en-US" b="1" dirty="0">
              <a:sym typeface="Times New Roman Bold" pitchFamily="-84" charset="0"/>
            </a:endParaRPr>
          </a:p>
        </p:txBody>
      </p:sp>
      <p:sp>
        <p:nvSpPr>
          <p:cNvPr id="5" name="Rectangle 3"/>
          <p:cNvSpPr txBox="1">
            <a:spLocks/>
          </p:cNvSpPr>
          <p:nvPr/>
        </p:nvSpPr>
        <p:spPr>
          <a:xfrm>
            <a:off x="457200" y="1916832"/>
            <a:ext cx="8075240" cy="374441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s-CO" sz="6700" b="1" dirty="0" smtClean="0"/>
              <a:t>Limitaciones</a:t>
            </a:r>
          </a:p>
          <a:p>
            <a:pPr algn="just"/>
            <a:r>
              <a:rPr lang="es-CO" sz="6700" dirty="0" smtClean="0"/>
              <a:t>La información no llegaba a las personas que residían  en aéreas de difícil acceso.</a:t>
            </a:r>
            <a:endParaRPr lang="es-PA" sz="6700" dirty="0" smtClean="0"/>
          </a:p>
          <a:p>
            <a:pPr lvl="0" algn="just"/>
            <a:r>
              <a:rPr lang="es-CO" sz="6700" dirty="0" smtClean="0"/>
              <a:t>La falta de concienciación de los familiares de las personas con discapacidad, para que los reporten  y participen en los procesos electorales.</a:t>
            </a:r>
            <a:endParaRPr lang="es-PA" sz="6700" dirty="0" smtClean="0"/>
          </a:p>
          <a:p>
            <a:pPr>
              <a:buNone/>
            </a:pPr>
            <a:endParaRPr lang="es-CO" b="1" dirty="0" smtClean="0"/>
          </a:p>
          <a:p>
            <a:pPr>
              <a:buNone/>
            </a:pPr>
            <a:r>
              <a:rPr lang="es-CO" dirty="0" smtClean="0"/>
              <a:t>    </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503</Words>
  <Application>Microsoft Office PowerPoint</Application>
  <PresentationFormat>On-screen Show (4:3)</PresentationFormat>
  <Paragraphs>46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Gibbran Montero</dc:creator>
  <cp:lastModifiedBy>%username%</cp:lastModifiedBy>
  <cp:revision>33</cp:revision>
  <dcterms:created xsi:type="dcterms:W3CDTF">2014-09-03T22:56:58Z</dcterms:created>
  <dcterms:modified xsi:type="dcterms:W3CDTF">2014-09-11T15:53:16Z</dcterms:modified>
</cp:coreProperties>
</file>